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72" r:id="rId4"/>
    <p:sldId id="307" r:id="rId5"/>
    <p:sldId id="273" r:id="rId6"/>
    <p:sldId id="275" r:id="rId7"/>
    <p:sldId id="276" r:id="rId8"/>
    <p:sldId id="286" r:id="rId9"/>
    <p:sldId id="289" r:id="rId10"/>
    <p:sldId id="305" r:id="rId11"/>
    <p:sldId id="306" r:id="rId12"/>
    <p:sldId id="277" r:id="rId13"/>
    <p:sldId id="313" r:id="rId14"/>
    <p:sldId id="314" r:id="rId15"/>
    <p:sldId id="278" r:id="rId16"/>
    <p:sldId id="308" r:id="rId17"/>
    <p:sldId id="309" r:id="rId18"/>
    <p:sldId id="310" r:id="rId19"/>
    <p:sldId id="311" r:id="rId20"/>
    <p:sldId id="287" r:id="rId21"/>
    <p:sldId id="293" r:id="rId22"/>
    <p:sldId id="315" r:id="rId23"/>
    <p:sldId id="316" r:id="rId24"/>
    <p:sldId id="317" r:id="rId25"/>
    <p:sldId id="312" r:id="rId26"/>
    <p:sldId id="318" r:id="rId27"/>
    <p:sldId id="319" r:id="rId28"/>
    <p:sldId id="320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7DE5-F612-4E57-AC64-F8DDA940DE1B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AF0E-E34E-45EC-92DB-1979DA775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0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895" y="2041627"/>
            <a:ext cx="10159068" cy="1387373"/>
          </a:xfrm>
        </p:spPr>
        <p:txBody>
          <a:bodyPr>
            <a:noAutofit/>
          </a:bodyPr>
          <a:lstStyle/>
          <a:p>
            <a:r>
              <a:rPr lang="en-US" sz="3200" dirty="0"/>
              <a:t>Non-equilibrium Folding Dynamics as an</a:t>
            </a:r>
            <a:r>
              <a:rPr lang="en-US" altLang="zh-CN" sz="3200" dirty="0"/>
              <a:t> Evolutionary Basis for E. Coli 5'-UTR Codon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4017" y="4075890"/>
            <a:ext cx="7042825" cy="114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+mj-lt"/>
              </a:rPr>
              <a:t>Zhuoran</a:t>
            </a:r>
            <a:r>
              <a:rPr lang="en-US" altLang="zh-CN" sz="2400" dirty="0">
                <a:latin typeface="+mj-lt"/>
              </a:rPr>
              <a:t> Qiao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+mj-lt"/>
              </a:rPr>
              <a:t>09 .12 .2018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Mapping to Physiological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Transcription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in E. Coli: 10-100 </a:t>
                </a:r>
                <a:r>
                  <a:rPr lang="en-US" dirty="0" err="1"/>
                  <a:t>nt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Calibrate pre</a:t>
                </a:r>
                <a:r>
                  <a:rPr lang="en-US" altLang="zh-CN" dirty="0"/>
                  <a:t>-exponential </a:t>
                </a:r>
                <a:r>
                  <a:rPr lang="en-US" dirty="0"/>
                  <a:t>factor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TCSPC measurement result: 20nt hairpin ~ 100ns for refolding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5204" t="-64"/>
          <a:stretch/>
        </p:blipFill>
        <p:spPr>
          <a:xfrm>
            <a:off x="3746705" y="3272881"/>
            <a:ext cx="2550099" cy="2721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67" y="3272881"/>
            <a:ext cx="3048154" cy="17634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521043" y="3938787"/>
            <a:ext cx="1348248" cy="352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r="24996" b="75153"/>
          <a:stretch/>
        </p:blipFill>
        <p:spPr>
          <a:xfrm>
            <a:off x="8166665" y="3191213"/>
            <a:ext cx="4006443" cy="1992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8935" y="35694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 to our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Unfolded motif relaxation is observable when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blipFill>
                <a:blip r:embed="rId7"/>
                <a:stretch>
                  <a:fillRect l="-281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8188848" y="5587834"/>
            <a:ext cx="470072" cy="2308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5EC97988-144B-46A5-ACF8-A4488ABC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Population dynamics of structural motifs within the SD sequence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50" y="4098185"/>
            <a:ext cx="3465985" cy="2296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7" y="4181426"/>
            <a:ext cx="2672471" cy="1770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14" y="1933491"/>
            <a:ext cx="3085664" cy="20444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14" y="2085291"/>
            <a:ext cx="2703403" cy="1791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097" y="6359035"/>
            <a:ext cx="473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Exemplary motifs within the S-D sequence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16" y="1600317"/>
            <a:ext cx="6882957" cy="516221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86DC1-AB2F-460C-A506-E0750A45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779"/>
            <a:ext cx="6587220" cy="5308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55" y="365125"/>
            <a:ext cx="11499850" cy="132588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Kinetic heterogeneity during co-transcriptional folding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67021" y="2719696"/>
            <a:ext cx="4954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Down-stream structures act as 'allosteric modulators' on local folding stability of the SD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S-D sequence unpaired probability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2400" dirty="0"/>
                  <a:t>) indicating transient ribosome binding affinity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blipFill>
                <a:blip r:embed="rId3"/>
                <a:stretch>
                  <a:fillRect l="-129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9075174" y="3920025"/>
            <a:ext cx="167149" cy="70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1404" y="4731845"/>
            <a:ext cx="419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Transcription rate alters folding pathway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BD1E8E-4F9D-4ED3-94A9-9ECD559AF070}"/>
              </a:ext>
            </a:extLst>
          </p:cNvPr>
          <p:cNvCxnSpPr/>
          <p:nvPr/>
        </p:nvCxnSpPr>
        <p:spPr>
          <a:xfrm flipV="1">
            <a:off x="1669409" y="1929468"/>
            <a:ext cx="0" cy="4102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77782E0-B8D0-4B19-8D5C-33671562E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476" r="-352"/>
          <a:stretch/>
        </p:blipFill>
        <p:spPr>
          <a:xfrm>
            <a:off x="-352231" y="1946246"/>
            <a:ext cx="6610417" cy="4911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/>
              <p:nvPr/>
            </p:nvSpPr>
            <p:spPr>
              <a:xfrm>
                <a:off x="7260136" y="6265469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36" y="6265469"/>
                <a:ext cx="4080387" cy="39767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200" dirty="0">
                    <a:sym typeface="+mn-ea"/>
                  </a:rPr>
                  <a:t>Transient Average Shine-Dalgarno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3200" dirty="0"/>
                  <a:t> – mRNA level Correlation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  <a:blipFill>
                <a:blip r:embed="rId7"/>
                <a:stretch>
                  <a:fillRect r="-16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96CBB0A-0CE2-4FD7-AD0D-847D29DAD2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71" r="1246"/>
          <a:stretch/>
        </p:blipFill>
        <p:spPr>
          <a:xfrm>
            <a:off x="6707562" y="2902591"/>
            <a:ext cx="5120915" cy="3362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/>
              <p:nvPr/>
            </p:nvSpPr>
            <p:spPr>
              <a:xfrm>
                <a:off x="7380847" y="2201773"/>
                <a:ext cx="40128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dirty="0"/>
                  <a:t> when base 100 is transcribed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47" y="2201773"/>
                <a:ext cx="4012868" cy="646331"/>
              </a:xfrm>
              <a:prstGeom prst="rect">
                <a:avLst/>
              </a:prstGeom>
              <a:blipFill>
                <a:blip r:embed="rId9"/>
                <a:stretch>
                  <a:fillRect t="-4717" r="-12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/>
              <p:nvPr/>
            </p:nvSpPr>
            <p:spPr>
              <a:xfrm>
                <a:off x="6066502" y="3297932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02" y="3297932"/>
                <a:ext cx="738664" cy="33036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B64D383-C75B-4E43-9F7F-1683933F0293}"/>
              </a:ext>
            </a:extLst>
          </p:cNvPr>
          <p:cNvSpPr/>
          <p:nvPr/>
        </p:nvSpPr>
        <p:spPr>
          <a:xfrm>
            <a:off x="3336193" y="3402393"/>
            <a:ext cx="82126" cy="826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BFEC6-7911-4942-8F31-7860DF3C7C1B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3406292" y="3472914"/>
            <a:ext cx="5980989" cy="486690"/>
          </a:xfrm>
          <a:prstGeom prst="straightConnector1">
            <a:avLst/>
          </a:prstGeom>
          <a:ln w="38100" cap="flat" cmpd="sng" algn="ctr">
            <a:solidFill>
              <a:schemeClr val="accent2">
                <a:lumMod val="50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AF833F-B14C-43F6-905D-A81E5FAFE45B}"/>
                  </a:ext>
                </a:extLst>
              </p:cNvPr>
              <p:cNvSpPr txBox="1"/>
              <p:nvPr/>
            </p:nvSpPr>
            <p:spPr>
              <a:xfrm>
                <a:off x="1329562" y="2437423"/>
                <a:ext cx="542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Wild-type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dirty="0"/>
                  <a:t> - transient RNAP position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AF833F-B14C-43F6-905D-A81E5FAFE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562" y="2437423"/>
                <a:ext cx="5429599" cy="369332"/>
              </a:xfrm>
              <a:prstGeom prst="rect">
                <a:avLst/>
              </a:prstGeom>
              <a:blipFill>
                <a:blip r:embed="rId11"/>
                <a:stretch>
                  <a:fillRect l="-89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6551287-2971-4E6D-B601-34371563E222}"/>
              </a:ext>
            </a:extLst>
          </p:cNvPr>
          <p:cNvSpPr txBox="1"/>
          <p:nvPr/>
        </p:nvSpPr>
        <p:spPr>
          <a:xfrm>
            <a:off x="3039554" y="3152001"/>
            <a:ext cx="88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372693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06CCBE-24A2-4014-B282-487D4CE84C43}"/>
                  </a:ext>
                </a:extLst>
              </p:cNvPr>
              <p:cNvSpPr txBox="1"/>
              <p:nvPr/>
            </p:nvSpPr>
            <p:spPr>
              <a:xfrm>
                <a:off x="1522025" y="5948723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06CCBE-24A2-4014-B282-487D4CE84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025" y="5948723"/>
                <a:ext cx="4080387" cy="397673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0E6398-82AC-4D96-A551-1853B4C1F526}"/>
                  </a:ext>
                </a:extLst>
              </p:cNvPr>
              <p:cNvSpPr txBox="1"/>
              <p:nvPr/>
            </p:nvSpPr>
            <p:spPr>
              <a:xfrm>
                <a:off x="97803" y="2802280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0E6398-82AC-4D96-A551-1853B4C1F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3" y="2802280"/>
                <a:ext cx="738664" cy="3303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/>
              <p:nvPr/>
            </p:nvSpPr>
            <p:spPr>
              <a:xfrm>
                <a:off x="7260136" y="5946687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36" y="5946687"/>
                <a:ext cx="4080387" cy="397673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200" dirty="0">
                    <a:sym typeface="+mn-ea"/>
                  </a:rPr>
                  <a:t>Transient Average Shine-Dalgarno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sz="3200" dirty="0"/>
                  <a:t> when base 100 is transcribed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– mRNA level Correlation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  <a:blipFill>
                <a:blip r:embed="rId5"/>
                <a:stretch>
                  <a:fillRect r="-549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B921E2-B33F-48A9-8310-164C014C7F7F}"/>
              </a:ext>
            </a:extLst>
          </p:cNvPr>
          <p:cNvSpPr txBox="1"/>
          <p:nvPr/>
        </p:nvSpPr>
        <p:spPr>
          <a:xfrm>
            <a:off x="521109" y="1927513"/>
            <a:ext cx="603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Control: equilibrium folding model</a:t>
            </a:r>
          </a:p>
          <a:p>
            <a:pPr algn="ctr"/>
            <a:r>
              <a:rPr lang="en-US" dirty="0"/>
              <a:t>(infinitely slow transcription)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CBB0A-0CE2-4FD7-AD0D-847D29DAD2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671" r="1225"/>
          <a:stretch/>
        </p:blipFill>
        <p:spPr>
          <a:xfrm>
            <a:off x="6707562" y="2583809"/>
            <a:ext cx="5121985" cy="3362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9264B-075D-4EEF-9408-7155CEC4E5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" t="7333" r="1227"/>
          <a:stretch/>
        </p:blipFill>
        <p:spPr>
          <a:xfrm>
            <a:off x="867692" y="2643047"/>
            <a:ext cx="5092493" cy="3303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/>
              <p:nvPr/>
            </p:nvSpPr>
            <p:spPr>
              <a:xfrm>
                <a:off x="6707562" y="1927513"/>
                <a:ext cx="54295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Non-equilibrium co-transcriptional folding model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62" y="1927513"/>
                <a:ext cx="5429599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C10118-4DF4-496D-AE42-E637F8F04669}"/>
              </a:ext>
            </a:extLst>
          </p:cNvPr>
          <p:cNvSpPr txBox="1"/>
          <p:nvPr/>
        </p:nvSpPr>
        <p:spPr>
          <a:xfrm>
            <a:off x="4539843" y="5181254"/>
            <a:ext cx="9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72FF3-3008-482C-B11F-D70AE44013F7}"/>
              </a:ext>
            </a:extLst>
          </p:cNvPr>
          <p:cNvSpPr txBox="1"/>
          <p:nvPr/>
        </p:nvSpPr>
        <p:spPr>
          <a:xfrm>
            <a:off x="10615005" y="5181254"/>
            <a:ext cx="9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0.57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/>
              <p:nvPr/>
            </p:nvSpPr>
            <p:spPr>
              <a:xfrm>
                <a:off x="5968898" y="2810669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898" y="2810669"/>
                <a:ext cx="738664" cy="33036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B7977F-6A01-4A52-B634-89282337BD50}"/>
              </a:ext>
            </a:extLst>
          </p:cNvPr>
          <p:cNvCxnSpPr>
            <a:cxnSpLocks/>
          </p:cNvCxnSpPr>
          <p:nvPr/>
        </p:nvCxnSpPr>
        <p:spPr>
          <a:xfrm flipV="1">
            <a:off x="7260136" y="3078761"/>
            <a:ext cx="2940877" cy="2102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6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09" y="365125"/>
            <a:ext cx="11090787" cy="1325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ea"/>
              </a:rPr>
              <a:t>SD accessibility correlates with mRNA level variation in coupled transcription-ribosome binding schemes 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355" y="1833329"/>
                <a:ext cx="5134519" cy="4487273"/>
              </a:xfrm>
            </p:spPr>
            <p:txBody>
              <a:bodyPr>
                <a:normAutofit/>
              </a:bodyPr>
              <a:lstStyle/>
              <a:p>
                <a:endParaRPr lang="en-US" altLang="zh-CN" sz="2400" dirty="0"/>
              </a:p>
              <a:p>
                <a:r>
                  <a:rPr lang="en-US" altLang="zh-CN" sz="2400" dirty="0"/>
                  <a:t>Correlation between [mRNA] and transient SD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at a given snapshot time under different kinetic schemes</a:t>
                </a:r>
              </a:p>
              <a:p>
                <a:r>
                  <a:rPr lang="en-US" altLang="zh-CN" sz="2400" dirty="0"/>
                  <a:t>Significant correlation can be observed only in cases with commensurable ribosome binding-transcription rate</a:t>
                </a:r>
              </a:p>
              <a:p>
                <a:r>
                  <a:rPr lang="en-US" altLang="zh-CN" sz="2400" dirty="0"/>
                  <a:t>Insight from T7 RNAP system: decoupling results in weak mutation effect on mRNA level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355" y="1833329"/>
                <a:ext cx="5134519" cy="4487273"/>
              </a:xfrm>
              <a:blipFill>
                <a:blip r:embed="rId2"/>
                <a:stretch>
                  <a:fillRect l="-1542" r="-1305" b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54142" y="2688266"/>
                <a:ext cx="461665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/>
                  <a:t>log(transcription rate/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42" y="2688266"/>
                <a:ext cx="461665" cy="3303639"/>
              </a:xfrm>
              <a:prstGeom prst="rect">
                <a:avLst/>
              </a:prstGeom>
              <a:blipFill>
                <a:blip r:embed="rId3"/>
                <a:stretch>
                  <a:fillRect l="-12000" t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87722" y="6305544"/>
            <a:ext cx="263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log(snapshot </a:t>
            </a:r>
            <a:r>
              <a:rPr lang="en-US" altLang="zh-CN" dirty="0"/>
              <a:t>time/s)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04387" y="1569016"/>
            <a:ext cx="5683045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2636" y="1522608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Slower ribosome binding</a:t>
            </a:r>
            <a:endParaRPr lang="zh-CN" alt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9324821" y="3890468"/>
            <a:ext cx="4510934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71588" y="2989006"/>
            <a:ext cx="461665" cy="247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Slower Transcription</a:t>
            </a:r>
            <a:endParaRPr lang="zh-CN" altLang="en-US" dirty="0"/>
          </a:p>
        </p:txBody>
      </p:sp>
      <p:pic>
        <p:nvPicPr>
          <p:cNvPr id="13" name="Picture 1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4D41067D-F055-460E-B3B4-B78B09581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4" t="3898" r="23348" b="1341"/>
          <a:stretch/>
        </p:blipFill>
        <p:spPr>
          <a:xfrm>
            <a:off x="5938004" y="1885838"/>
            <a:ext cx="5143853" cy="445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ACA04-B0AC-4D76-B06B-AA12D071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671" r="1225"/>
          <a:stretch/>
        </p:blipFill>
        <p:spPr>
          <a:xfrm>
            <a:off x="8867163" y="1897628"/>
            <a:ext cx="2214694" cy="14540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824AEB-A3E3-4EF5-9C2C-BD1D559ACC8F}"/>
              </a:ext>
            </a:extLst>
          </p:cNvPr>
          <p:cNvCxnSpPr>
            <a:cxnSpLocks/>
          </p:cNvCxnSpPr>
          <p:nvPr/>
        </p:nvCxnSpPr>
        <p:spPr>
          <a:xfrm flipV="1">
            <a:off x="9068499" y="3095831"/>
            <a:ext cx="620785" cy="763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A4284-BD4B-43FA-A9C4-6C8ED33ECC66}"/>
              </a:ext>
            </a:extLst>
          </p:cNvPr>
          <p:cNvSpPr/>
          <p:nvPr/>
        </p:nvSpPr>
        <p:spPr>
          <a:xfrm>
            <a:off x="8734374" y="3858936"/>
            <a:ext cx="334125" cy="369332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DC4043EF-FA2B-43F9-B298-4C53D39C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" y="1092757"/>
            <a:ext cx="13311597" cy="4991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D1A7F-83C6-48EB-B278-10F711C7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77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SD Ribosome binding affinity - mRNA level correlation is most significant when down-stream region is released under physiological transcription rate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/>
              <p:nvPr/>
            </p:nvSpPr>
            <p:spPr>
              <a:xfrm>
                <a:off x="317169" y="6137329"/>
                <a:ext cx="112500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Correlation between [mRNA]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after a given base is transcribed, for all sequences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9" y="6137329"/>
                <a:ext cx="11250014" cy="369332"/>
              </a:xfrm>
              <a:prstGeom prst="rect">
                <a:avLst/>
              </a:prstGeom>
              <a:blipFill>
                <a:blip r:embed="rId3"/>
                <a:stretch>
                  <a:fillRect l="-4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Left 3">
            <a:extLst>
              <a:ext uri="{FF2B5EF4-FFF2-40B4-BE49-F238E27FC236}">
                <a16:creationId xmlns:a16="http://schemas.microsoft.com/office/drawing/2014/main" id="{181AB622-FAAC-4E32-A68B-45814E6D4F81}"/>
              </a:ext>
            </a:extLst>
          </p:cNvPr>
          <p:cNvSpPr/>
          <p:nvPr/>
        </p:nvSpPr>
        <p:spPr>
          <a:xfrm>
            <a:off x="10870245" y="2938305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7DD99-21A1-4073-B6EF-9F232410560F}"/>
              </a:ext>
            </a:extLst>
          </p:cNvPr>
          <p:cNvSpPr txBox="1"/>
          <p:nvPr/>
        </p:nvSpPr>
        <p:spPr>
          <a:xfrm>
            <a:off x="10870245" y="2889393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213A0D-315D-488A-BFFE-EF0F31015AF0}"/>
              </a:ext>
            </a:extLst>
          </p:cNvPr>
          <p:cNvSpPr/>
          <p:nvPr/>
        </p:nvSpPr>
        <p:spPr>
          <a:xfrm>
            <a:off x="4349809" y="2897939"/>
            <a:ext cx="5819686" cy="289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2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63A363-3829-40C0-AE7C-90F2E102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027"/>
            <a:ext cx="13443939" cy="50414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F8F27-B28A-4BE8-ACC1-E58E92732780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N-terminal mutations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715C2BF-30F4-4DE9-A6C1-0F50D1FD01DA}"/>
              </a:ext>
            </a:extLst>
          </p:cNvPr>
          <p:cNvSpPr/>
          <p:nvPr/>
        </p:nvSpPr>
        <p:spPr>
          <a:xfrm>
            <a:off x="10887337" y="2630652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1599-CB37-4563-A205-D194390CEB2C}"/>
              </a:ext>
            </a:extLst>
          </p:cNvPr>
          <p:cNvSpPr txBox="1"/>
          <p:nvPr/>
        </p:nvSpPr>
        <p:spPr>
          <a:xfrm>
            <a:off x="10887337" y="2581740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</p:spTree>
    <p:extLst>
      <p:ext uri="{BB962C8B-B14F-4D97-AF65-F5344CB8AC3E}">
        <p14:creationId xmlns:p14="http://schemas.microsoft.com/office/powerpoint/2010/main" val="243577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249-090C-44A0-B137-D72F87FF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EAD7817-6776-464E-A430-94E1AF9B4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205B2-F541-420C-A84B-A131ADECF1B3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both N-terminal and downstream mutations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7651BA-5665-436C-8D51-3A4E2B14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2F2B5D9-956E-487E-87BA-C1E280B3B62C}"/>
              </a:ext>
            </a:extLst>
          </p:cNvPr>
          <p:cNvSpPr/>
          <p:nvPr/>
        </p:nvSpPr>
        <p:spPr>
          <a:xfrm>
            <a:off x="10870245" y="2605021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5941C-E797-417C-8F91-FACFE3B62B06}"/>
              </a:ext>
            </a:extLst>
          </p:cNvPr>
          <p:cNvSpPr txBox="1"/>
          <p:nvPr/>
        </p:nvSpPr>
        <p:spPr>
          <a:xfrm>
            <a:off x="10870245" y="2556109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</p:spTree>
    <p:extLst>
      <p:ext uri="{BB962C8B-B14F-4D97-AF65-F5344CB8AC3E}">
        <p14:creationId xmlns:p14="http://schemas.microsoft.com/office/powerpoint/2010/main" val="108671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E155-415B-45CB-B7EB-C174C9C4FFC8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downstream mutations only</a:t>
            </a:r>
          </a:p>
        </p:txBody>
      </p:sp>
      <p:pic>
        <p:nvPicPr>
          <p:cNvPr id="5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4D7B8B3-ECDF-44FE-8A8C-5FE1F285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8B8AE4-D053-4A26-93E3-F6567DCD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9995B-DBAB-4C43-9D70-1CA32993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5103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Introduction: Codon bias in prokaryotes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Methodology development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ym typeface="+mn-ea"/>
              </a:rPr>
              <a:t>Algorithm Procedure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Repartition of RNA secondary structure emsemble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Recombination&amp; Folding pathway identification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Results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Kinetic heterogeneity during co-transcriptional folding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Transcription- ribosome binding coupling dictates mRNA level variation among synomyous sequences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Future Plan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A Kinetic model for</a:t>
            </a:r>
            <a:r>
              <a:rPr lang="en-US" altLang="zh-CN" dirty="0">
                <a:sym typeface="+mn-ea"/>
              </a:rPr>
              <a:t> coupled</a:t>
            </a:r>
            <a:r>
              <a:rPr lang="en-US" altLang="zh-CN" dirty="0"/>
              <a:t> translation initiation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Quantitative species-wide investigation on codon usage selection pressure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plan &amp; Prospects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400" y="2270089"/>
            <a:ext cx="10515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[mRNA] – transient SD unfolding free energy correlation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Develop </a:t>
            </a:r>
            <a:r>
              <a:rPr lang="en-US" altLang="zh-CN" sz="2400" dirty="0">
                <a:sym typeface="+mn-ea"/>
              </a:rPr>
              <a:t>kinetic models to address the mechanism underlying translation initiation rate – mRNA level correlation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Genome and species-wide investigation on variation of kinetic coupling and evolutionary selection pressure on codon usage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Eugene Shakhnovich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William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Jacobs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815C-2BC8-4F27-9861-3673D086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08E2-B63B-4347-A60B-8BFB98D8F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09" y="365125"/>
            <a:ext cx="11090787" cy="1325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ea"/>
              </a:rPr>
              <a:t>SD accessibility correlates with mRNA level variation in coupled transcription-ribosome binding schemes 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</p:spPr>
            <p:txBody>
              <a:bodyPr>
                <a:normAutofit fontScale="92500"/>
              </a:bodyPr>
              <a:lstStyle/>
              <a:p>
                <a:endParaRPr lang="en-US" altLang="zh-CN" sz="2400" dirty="0"/>
              </a:p>
              <a:p>
                <a:r>
                  <a:rPr lang="en-US" altLang="zh-CN" sz="2400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at a given truncation time among mutants in different kinetic scheme</a:t>
                </a:r>
              </a:p>
              <a:p>
                <a:r>
                  <a:rPr lang="en-US" altLang="zh-CN" sz="2400" dirty="0"/>
                  <a:t>Significant correlation can be observed only for commensurable ribosome binding-transcription rate</a:t>
                </a:r>
              </a:p>
              <a:p>
                <a:r>
                  <a:rPr lang="en-US" altLang="zh-CN" sz="2400" dirty="0"/>
                  <a:t>Insight from T7 RNAP system: decoupling results in no mutation effect on expression level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  <a:blipFill>
                <a:blip r:embed="rId2"/>
                <a:stretch>
                  <a:fillRect l="-1398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/>
                  <a:t>log(transcription rate/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blipFill>
                <a:blip r:embed="rId4"/>
                <a:stretch>
                  <a:fillRect l="-11842" t="-2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37599" y="6305544"/>
            <a:ext cx="40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log(truncation time/s)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04387" y="1569016"/>
            <a:ext cx="5683045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2636" y="1522608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Slower ribosome binding</a:t>
            </a:r>
            <a:endParaRPr lang="zh-CN" alt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9626825" y="3890468"/>
            <a:ext cx="4510934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673592" y="2989006"/>
            <a:ext cx="461665" cy="247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Slower Transcription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FAAE82-4A53-43D3-B303-5CF365FCE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85" t="3571" r="20178" b="1569"/>
          <a:stretch/>
        </p:blipFill>
        <p:spPr>
          <a:xfrm>
            <a:off x="5470842" y="1957724"/>
            <a:ext cx="5931796" cy="43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1A7F-83C6-48EB-B278-10F711C7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77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RBS binding affinity - mRNA level correlation is most significant when down-stream region is released under physiological transcription rate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B840F-F3E1-46E9-A65C-D203BBDD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1" y="1092757"/>
            <a:ext cx="13311601" cy="49918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/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−10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after a given base is transcribed, for all sequences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  <a:blipFill>
                <a:blip r:embed="rId3"/>
                <a:stretch>
                  <a:fillRect l="-43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860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2029-810B-4A20-A0D9-0C104CEB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DDD5-BA53-4702-9459-8B201B47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E8C74-7988-4668-9751-9B94CF3D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71" y="346250"/>
            <a:ext cx="7835316" cy="58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3A30-F178-4B80-8098-57BCD47C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E76C11-A944-4550-A629-F5099101A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52029"/>
            <a:ext cx="13443936" cy="50414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F8F27-B28A-4BE8-ACC1-E58E92732780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only with N-terminal mutations</a:t>
            </a:r>
          </a:p>
        </p:txBody>
      </p:sp>
    </p:spTree>
    <p:extLst>
      <p:ext uri="{BB962C8B-B14F-4D97-AF65-F5344CB8AC3E}">
        <p14:creationId xmlns:p14="http://schemas.microsoft.com/office/powerpoint/2010/main" val="262915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249-090C-44A0-B137-D72F87FF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EAD7817-6776-464E-A430-94E1AF9B4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205B2-F541-420C-A84B-A131ADECF1B3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both N-terminal and downstream mutations</a:t>
            </a:r>
          </a:p>
        </p:txBody>
      </p:sp>
    </p:spTree>
    <p:extLst>
      <p:ext uri="{BB962C8B-B14F-4D97-AF65-F5344CB8AC3E}">
        <p14:creationId xmlns:p14="http://schemas.microsoft.com/office/powerpoint/2010/main" val="1134980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E155-415B-45CB-B7EB-C174C9C4FFC8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downstream mutations only</a:t>
            </a:r>
          </a:p>
        </p:txBody>
      </p:sp>
      <p:pic>
        <p:nvPicPr>
          <p:cNvPr id="5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4D7B8B3-ECDF-44FE-8A8C-5FE1F285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47338-4CDD-4EB7-A43C-30FFC09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612880" cy="132588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Biophysical scheme underlying mRNA variance: a kinetic model for coupled translation initiation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08" y="1857868"/>
            <a:ext cx="3899263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Freeform 4"/>
          <p:cNvSpPr/>
          <p:nvPr/>
        </p:nvSpPr>
        <p:spPr>
          <a:xfrm>
            <a:off x="756659" y="2047881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>
            <a:off x="1976285" y="2172929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10581" y="2229153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163" y="1857868"/>
            <a:ext cx="462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SD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16200000">
            <a:off x="260343" y="2400052"/>
            <a:ext cx="834300" cy="1583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3201" y="2959510"/>
            <a:ext cx="987229" cy="5586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4364" y="3072934"/>
            <a:ext cx="12515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Ribosome</a:t>
            </a:r>
            <a:endParaRPr lang="zh-CN" altLang="en-US" dirty="0"/>
          </a:p>
        </p:txBody>
      </p:sp>
      <p:sp>
        <p:nvSpPr>
          <p:cNvPr id="15" name="Curved Down Arrow 14"/>
          <p:cNvSpPr/>
          <p:nvPr/>
        </p:nvSpPr>
        <p:spPr>
          <a:xfrm rot="14564414" flipV="1">
            <a:off x="1484345" y="2747168"/>
            <a:ext cx="912606" cy="2667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Specific binding of ribosome on S-D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/>
                  <a:t> [extractable from folding population kinetics]</a:t>
                </a:r>
              </a:p>
              <a:p>
                <a:r>
                  <a:rPr lang="en-US" altLang="zh-CN" sz="2400" dirty="0"/>
                  <a:t>Non-specific binding of termination factors: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[Proportional to transcript length]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blipFill>
                <a:blip r:embed="rId3"/>
                <a:stretch>
                  <a:fillRect l="-1178" t="-3042" b="-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Transcript survival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Effective translation initiation 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  <a:blipFill>
                <a:blip r:embed="rId4"/>
                <a:stretch>
                  <a:fillRect l="-895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0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Overview: Codon bias in prokaryotes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7423" y="3039629"/>
            <a:ext cx="3281979" cy="567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Genome wide bias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19497" y="6356350"/>
            <a:ext cx="9413966" cy="365125"/>
          </a:xfrm>
        </p:spPr>
        <p:txBody>
          <a:bodyPr/>
          <a:lstStyle/>
          <a:p>
            <a:r>
              <a:rPr lang="en-US" altLang="zh-CN" dirty="0"/>
              <a:t>Eyre-Walker A, Bulmer M. Reduced synonymous substitution rate at the start of </a:t>
            </a:r>
            <a:r>
              <a:rPr lang="en-US" altLang="zh-CN" dirty="0" err="1"/>
              <a:t>enterobacterial</a:t>
            </a:r>
            <a:r>
              <a:rPr lang="en-US" altLang="zh-CN" dirty="0"/>
              <a:t> genes[J]. Nucleic acids research, 1993, 21(19): 4599-4603.</a:t>
            </a:r>
            <a:endParaRPr lang="en-US" dirty="0"/>
          </a:p>
        </p:txBody>
      </p:sp>
      <p:pic>
        <p:nvPicPr>
          <p:cNvPr id="2052" name="Picture 4" descr="File:Aminoacids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6" y="1974423"/>
            <a:ext cx="4333448" cy="42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02830" y="2121242"/>
            <a:ext cx="6651171" cy="1306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67698" y="1751910"/>
            <a:ext cx="7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5’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53800" y="1751910"/>
            <a:ext cx="5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3’</a:t>
            </a:r>
            <a:endParaRPr lang="zh-CN" altLang="en-US" dirty="0"/>
          </a:p>
        </p:txBody>
      </p:sp>
      <p:sp>
        <p:nvSpPr>
          <p:cNvPr id="12" name="Content Placeholder 2"/>
          <p:cNvSpPr>
            <a:spLocks noGrp="1"/>
          </p:cNvSpPr>
          <p:nvPr/>
        </p:nvSpPr>
        <p:spPr>
          <a:xfrm>
            <a:off x="1090748" y="1272482"/>
            <a:ext cx="2997205" cy="801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Synonymous codons, biased frequency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56" name="Picture 8" descr="âcodon bia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23" y="3515843"/>
            <a:ext cx="25241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 Arrow 8"/>
          <p:cNvSpPr/>
          <p:nvPr/>
        </p:nvSpPr>
        <p:spPr>
          <a:xfrm>
            <a:off x="9666514" y="2460924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8847" y="2032667"/>
            <a:ext cx="766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AUG</a:t>
            </a:r>
            <a:endParaRPr lang="zh-CN" alt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5071967" y="2056578"/>
            <a:ext cx="1546550" cy="26644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06314" y="2965117"/>
            <a:ext cx="3971109" cy="317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5’ Untranslated region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(5’-UTR)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More rare codons compared to genome wide usage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Evolutionarily conserved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No consensus physical mechanism has been proposed.</a:t>
            </a:r>
          </a:p>
        </p:txBody>
      </p:sp>
      <p:sp>
        <p:nvSpPr>
          <p:cNvPr id="21" name="Up Arrow 20"/>
          <p:cNvSpPr/>
          <p:nvPr/>
        </p:nvSpPr>
        <p:spPr>
          <a:xfrm>
            <a:off x="5760709" y="2413022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660" y="2182197"/>
            <a:ext cx="5555227" cy="3819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Transient occlusion of the S-D sequence results in premature termination, which is responsible for mRNA level reduction.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underlying physical mechanism is still unclear.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789471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851061" y="1804220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https://ars.els-cdn.com/content/image/1-s2.0-S1097276518303587-fx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1" y="1028065"/>
            <a:ext cx="5464809" cy="54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5115" y="365125"/>
            <a:ext cx="11621770" cy="132588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Synonymous mutations modulate expression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Equilibrium thermodynamics are insufficient to explain 5'-UTR codon bias in E. Coli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671" y="5398514"/>
            <a:ext cx="6241026" cy="95783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sz="2400" dirty="0"/>
              <a:t>Only moderate correlation between local unfolding free energy &amp; mRNA level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995558" y="5398514"/>
            <a:ext cx="4121785" cy="85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Unable to capture down-stream mutation effects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pic>
        <p:nvPicPr>
          <p:cNvPr id="2050" name="Picture 2" descr="https://ars.els-cdn.com/content/image/1-s2.0-S1097276518303587-gr4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0" r="26329"/>
          <a:stretch/>
        </p:blipFill>
        <p:spPr bwMode="auto">
          <a:xfrm>
            <a:off x="1868128" y="1621032"/>
            <a:ext cx="7875730" cy="363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central dogma is away from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833" y="4438907"/>
            <a:ext cx="8707755" cy="1479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/>
              <a:t>Folding kinetic dependence of translation initiation: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sym typeface="+mn-ea"/>
              </a:rPr>
              <a:t>Insight from an artifical promoter system</a:t>
            </a:r>
            <a:endParaRPr lang="en-US" altLang="zh-CN" sz="2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  <p:pic>
        <p:nvPicPr>
          <p:cNvPr id="5122" name="Picture 2" descr="Abstrac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" y="1976232"/>
            <a:ext cx="7125930" cy="23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11612" y="2527328"/>
            <a:ext cx="3165988" cy="159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Similar local folding free energy</a:t>
            </a:r>
          </a:p>
          <a:p>
            <a:r>
              <a:rPr lang="en-US" altLang="zh-CN" sz="2400" dirty="0"/>
              <a:t>1000x translation initiation rate</a:t>
            </a:r>
            <a:endParaRPr lang="zh-CN" alt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5004617" y="5466735"/>
            <a:ext cx="1386349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48283" y="5436175"/>
            <a:ext cx="4076115" cy="346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dirty="0"/>
              <a:t>Beyond the simple Markov model?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kilobase level co-transcriptional folding kinetics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Source code available at https://github.com/Utenaq/GenoFold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572736" y="2097042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792362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26658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4" name="Oval 13"/>
          <p:cNvSpPr/>
          <p:nvPr/>
        </p:nvSpPr>
        <p:spPr>
          <a:xfrm>
            <a:off x="7344710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79006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574458" y="2328095"/>
            <a:ext cx="1229033" cy="1376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44548" y="1958763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Elongation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47669" y="3559276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12098" y="2473271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→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93923" y="371659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2993923" y="415905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/>
          <p:cNvSpPr/>
          <p:nvPr/>
        </p:nvSpPr>
        <p:spPr>
          <a:xfrm>
            <a:off x="2993923" y="461133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/>
          <p:cNvSpPr/>
          <p:nvPr/>
        </p:nvSpPr>
        <p:spPr>
          <a:xfrm>
            <a:off x="3003755" y="551589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03755" y="507344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927195" y="3110678"/>
            <a:ext cx="629266" cy="324567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/>
          <p:cNvSpPr/>
          <p:nvPr/>
        </p:nvSpPr>
        <p:spPr>
          <a:xfrm>
            <a:off x="5073449" y="372151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val 27"/>
          <p:cNvSpPr/>
          <p:nvPr/>
        </p:nvSpPr>
        <p:spPr>
          <a:xfrm>
            <a:off x="5073449" y="416397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/>
          <p:cNvSpPr/>
          <p:nvPr/>
        </p:nvSpPr>
        <p:spPr>
          <a:xfrm>
            <a:off x="5073449" y="461625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5083281" y="552081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83281" y="507836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2" name="Oval 31"/>
          <p:cNvSpPr/>
          <p:nvPr/>
        </p:nvSpPr>
        <p:spPr>
          <a:xfrm>
            <a:off x="5068532" y="3303647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/>
          <p:cNvSpPr/>
          <p:nvPr/>
        </p:nvSpPr>
        <p:spPr>
          <a:xfrm>
            <a:off x="5078365" y="5899359"/>
            <a:ext cx="324464" cy="3146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Straight Connector 34"/>
          <p:cNvCxnSpPr>
            <a:stCxn id="21" idx="6"/>
            <a:endCxn id="32" idx="2"/>
          </p:cNvCxnSpPr>
          <p:nvPr/>
        </p:nvCxnSpPr>
        <p:spPr>
          <a:xfrm flipV="1">
            <a:off x="3318387" y="3460963"/>
            <a:ext cx="1750145" cy="41295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7" idx="2"/>
          </p:cNvCxnSpPr>
          <p:nvPr/>
        </p:nvCxnSpPr>
        <p:spPr>
          <a:xfrm>
            <a:off x="3318387" y="387391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  <a:endCxn id="28" idx="2"/>
          </p:cNvCxnSpPr>
          <p:nvPr/>
        </p:nvCxnSpPr>
        <p:spPr>
          <a:xfrm>
            <a:off x="3318387" y="4316367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3" idx="6"/>
            <a:endCxn id="29" idx="2"/>
          </p:cNvCxnSpPr>
          <p:nvPr/>
        </p:nvCxnSpPr>
        <p:spPr>
          <a:xfrm>
            <a:off x="3318387" y="476865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6"/>
            <a:endCxn id="28" idx="2"/>
          </p:cNvCxnSpPr>
          <p:nvPr/>
        </p:nvCxnSpPr>
        <p:spPr>
          <a:xfrm flipV="1">
            <a:off x="3318387" y="4321287"/>
            <a:ext cx="1755062" cy="44736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2" idx="6"/>
            <a:endCxn id="30" idx="2"/>
          </p:cNvCxnSpPr>
          <p:nvPr/>
        </p:nvCxnSpPr>
        <p:spPr>
          <a:xfrm>
            <a:off x="3318387" y="4316367"/>
            <a:ext cx="1764894" cy="1361767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4" idx="6"/>
            <a:endCxn id="30" idx="2"/>
          </p:cNvCxnSpPr>
          <p:nvPr/>
        </p:nvCxnSpPr>
        <p:spPr>
          <a:xfrm>
            <a:off x="3328219" y="5673214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4" idx="6"/>
            <a:endCxn id="33" idx="2"/>
          </p:cNvCxnSpPr>
          <p:nvPr/>
        </p:nvCxnSpPr>
        <p:spPr>
          <a:xfrm>
            <a:off x="3328219" y="5673214"/>
            <a:ext cx="1750146" cy="383461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6"/>
            <a:endCxn id="29" idx="2"/>
          </p:cNvCxnSpPr>
          <p:nvPr/>
        </p:nvCxnSpPr>
        <p:spPr>
          <a:xfrm>
            <a:off x="3318387" y="4316367"/>
            <a:ext cx="1755062" cy="45720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9" idx="54"/>
          </p:cNvCxnSpPr>
          <p:nvPr/>
        </p:nvCxnSpPr>
        <p:spPr>
          <a:xfrm>
            <a:off x="2733368" y="2578822"/>
            <a:ext cx="732052" cy="1039457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" idx="1"/>
          </p:cNvCxnSpPr>
          <p:nvPr/>
        </p:nvCxnSpPr>
        <p:spPr>
          <a:xfrm>
            <a:off x="1700981" y="2549325"/>
            <a:ext cx="1188895" cy="1039450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3" idx="58"/>
          </p:cNvCxnSpPr>
          <p:nvPr/>
        </p:nvCxnSpPr>
        <p:spPr>
          <a:xfrm flipV="1">
            <a:off x="5544946" y="2500163"/>
            <a:ext cx="1711273" cy="717545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3" idx="1"/>
          </p:cNvCxnSpPr>
          <p:nvPr/>
        </p:nvCxnSpPr>
        <p:spPr>
          <a:xfrm flipV="1">
            <a:off x="4980041" y="2657479"/>
            <a:ext cx="1115972" cy="441071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967768" y="2205196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440106" y="3227458"/>
            <a:ext cx="1722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Recombination</a:t>
            </a:r>
            <a:endParaRPr lang="zh-CN" alt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1510498" y="2804990"/>
            <a:ext cx="160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Folding configuration space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5898134" y="4411063"/>
            <a:ext cx="2001066" cy="523567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86" y="5223091"/>
            <a:ext cx="3211911" cy="3495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r="30989" b="1839"/>
          <a:stretch/>
        </p:blipFill>
        <p:spPr>
          <a:xfrm>
            <a:off x="5760025" y="3876263"/>
            <a:ext cx="2226000" cy="344525"/>
          </a:xfrm>
          <a:prstGeom prst="rect">
            <a:avLst/>
          </a:prstGeom>
        </p:spPr>
      </p:pic>
      <p:sp>
        <p:nvSpPr>
          <p:cNvPr id="80" name="Down Arrow 79"/>
          <p:cNvSpPr/>
          <p:nvPr/>
        </p:nvSpPr>
        <p:spPr>
          <a:xfrm>
            <a:off x="6811337" y="4208211"/>
            <a:ext cx="77421" cy="10148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624376" y="4492335"/>
            <a:ext cx="268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Integrate Master Equation</a:t>
            </a:r>
            <a:endParaRPr lang="zh-CN" alt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2358439" y="6017343"/>
            <a:ext cx="165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9666363" y="3456038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Oval 84"/>
          <p:cNvSpPr/>
          <p:nvPr/>
        </p:nvSpPr>
        <p:spPr>
          <a:xfrm>
            <a:off x="9812617" y="3613359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Oval 85"/>
          <p:cNvSpPr/>
          <p:nvPr/>
        </p:nvSpPr>
        <p:spPr>
          <a:xfrm>
            <a:off x="9812617" y="4055813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Oval 86"/>
          <p:cNvSpPr/>
          <p:nvPr/>
        </p:nvSpPr>
        <p:spPr>
          <a:xfrm>
            <a:off x="9812617" y="4508099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/>
          <p:cNvSpPr/>
          <p:nvPr/>
        </p:nvSpPr>
        <p:spPr>
          <a:xfrm>
            <a:off x="9822449" y="5412660"/>
            <a:ext cx="324464" cy="31463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9822449" y="4970206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0" name="Right Arrow 89"/>
          <p:cNvSpPr/>
          <p:nvPr/>
        </p:nvSpPr>
        <p:spPr>
          <a:xfrm>
            <a:off x="8232070" y="4358688"/>
            <a:ext cx="1402528" cy="6672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344516" y="4393767"/>
            <a:ext cx="169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Population Selection</a:t>
            </a:r>
            <a:endParaRPr lang="zh-CN" alt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9124335" y="5923731"/>
            <a:ext cx="222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Recombination: repartition of the RNA structure ensemble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1123" y="6356350"/>
            <a:ext cx="6049609" cy="365125"/>
          </a:xfrm>
        </p:spPr>
        <p:txBody>
          <a:bodyPr/>
          <a:lstStyle/>
          <a:p>
            <a:r>
              <a:rPr lang="en-US" dirty="0"/>
              <a:t>Source code available at https://github.com/Utenaq/GenoFold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47724" y="3020069"/>
            <a:ext cx="5181600" cy="1962449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/>
              <a:t>Coarse-graining the free energy landscape: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All populated RNA secondary structures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↓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 Linkage of locally sub-optimal structural domains (</a:t>
            </a:r>
            <a:r>
              <a:rPr lang="en-US" sz="2000" dirty="0" err="1"/>
              <a:t>foldons</a:t>
            </a:r>
            <a:r>
              <a:rPr lang="en-US" sz="2000" dirty="0"/>
              <a:t>)</a:t>
            </a:r>
          </a:p>
        </p:txBody>
      </p:sp>
      <p:pic>
        <p:nvPicPr>
          <p:cNvPr id="9" name="Picture 8" descr="r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46" y="-597410"/>
            <a:ext cx="8667508" cy="5743351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8305800" y="3893344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5800" y="3893344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CA" altLang="zh-CN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/>
                  <a:t>Challenge: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𝑒𝑛𝑠𝑒𝑚𝑏𝑙𝑒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𝑡𝑟𝑎𝑛𝑠𝑐𝑟𝑖𝑝𝑡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~500,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  <a:blipFill>
                <a:blip r:embed="rId7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Configuration space after elongation: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sub>
                      <m:sup/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𝑓𝑜𝑙𝑑𝑜𝑛𝑠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  <a:blipFill>
                <a:blip r:embed="rId8"/>
                <a:stretch>
                  <a:fillRect t="-86747" b="-1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 rot="12956077">
            <a:off x="7715172" y="5940219"/>
            <a:ext cx="591671" cy="45719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2504" y="6127234"/>
            <a:ext cx="415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 - Possible domain boundary positions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58839" y="5684187"/>
            <a:ext cx="60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Following this ansatz, representative structure sets within the configuration space can be calculated iteratively.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Probability distribution propagation</a:t>
            </a:r>
            <a:endParaRPr lang="zh-CN" alt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471661"/>
            <a:ext cx="10515600" cy="496846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For every folding domain boundary within the old strand, generate child structures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Child strands with the exact parental structure (no internal rearrangement) will also inherit the population of their parent by a Boltzmann distribution: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Reconstruct the transition matrix: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Then propagate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36318" r="1202" b="3953"/>
          <a:stretch/>
        </p:blipFill>
        <p:spPr>
          <a:xfrm>
            <a:off x="2054850" y="2228504"/>
            <a:ext cx="6555750" cy="482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51" y="4739268"/>
            <a:ext cx="7893212" cy="523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6" y="3565516"/>
            <a:ext cx="10327547" cy="780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35C2E-929F-4F1C-8B7B-67BD06865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316" y="5744754"/>
            <a:ext cx="4179684" cy="454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alatino Linotype"/>
        <a:ea typeface="华文中宋"/>
        <a:cs typeface=""/>
      </a:majorFont>
      <a:minorFont>
        <a:latin typeface="Palatino Linotype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926</Words>
  <Application>Microsoft Office PowerPoint</Application>
  <PresentationFormat>Widescreen</PresentationFormat>
  <Paragraphs>168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华文中宋</vt:lpstr>
      <vt:lpstr>Arial</vt:lpstr>
      <vt:lpstr>Cambria Math</vt:lpstr>
      <vt:lpstr>Palatino Linotype</vt:lpstr>
      <vt:lpstr>Times New Roman</vt:lpstr>
      <vt:lpstr>Office Theme</vt:lpstr>
      <vt:lpstr>Equation.KSEE3</vt:lpstr>
      <vt:lpstr>Non-equilibrium Folding Dynamics as an Evolutionary Basis for E. Coli 5'-UTR Codon Bias</vt:lpstr>
      <vt:lpstr>Outline</vt:lpstr>
      <vt:lpstr>Overview: Codon bias in prokaryotes </vt:lpstr>
      <vt:lpstr>Synonymous mutations modulate expression level</vt:lpstr>
      <vt:lpstr>Equilibrium thermodynamics are insufficient to explain 5'-UTR codon bias in E. Coli</vt:lpstr>
      <vt:lpstr>The central dogma is away from equilibrium</vt:lpstr>
      <vt:lpstr>Modeling kilobase level co-transcriptional folding kinetics</vt:lpstr>
      <vt:lpstr>Recombination: repartition of the RNA structure ensemble</vt:lpstr>
      <vt:lpstr>Probability distribution propagation</vt:lpstr>
      <vt:lpstr>Mapping to Physiological Conditions</vt:lpstr>
      <vt:lpstr>Population dynamics of structural motifs within the SD sequence</vt:lpstr>
      <vt:lpstr>Kinetic heterogeneity during co-transcriptional folding</vt:lpstr>
      <vt:lpstr>Transient Average Shine-Dalgarno p_unbound – mRNA level Correlation</vt:lpstr>
      <vt:lpstr>Transient Average Shine-Dalgarno p_unbound when base 100 is transcribed – mRNA level Correlation</vt:lpstr>
      <vt:lpstr>SD accessibility correlates with mRNA level variation in coupled transcription-ribosome binding schemes </vt:lpstr>
      <vt:lpstr>SD Ribosome binding affinity - mRNA level correlation is most significant when down-stream region is released under physiological transcription rate  </vt:lpstr>
      <vt:lpstr>PowerPoint Presentation</vt:lpstr>
      <vt:lpstr>PowerPoint Presentation</vt:lpstr>
      <vt:lpstr>PowerPoint Presentation</vt:lpstr>
      <vt:lpstr>Future plan &amp; Prospects</vt:lpstr>
      <vt:lpstr>Acknowledgement</vt:lpstr>
      <vt:lpstr>PowerPoint Presentation</vt:lpstr>
      <vt:lpstr>SD accessibility correlates with mRNA level variation in coupled transcription-ribosome binding schemes </vt:lpstr>
      <vt:lpstr>RBS binding affinity - mRNA level correlation is most significant when down-stream region is released under physiological transcription rate  </vt:lpstr>
      <vt:lpstr>PowerPoint Presentation</vt:lpstr>
      <vt:lpstr>PowerPoint Presentation</vt:lpstr>
      <vt:lpstr>PowerPoint Presentation</vt:lpstr>
      <vt:lpstr>PowerPoint Presentation</vt:lpstr>
      <vt:lpstr>Biophysical scheme underlying mRNA variance: a kinetic model for coupled translation initiation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Correlation Spectroscopy</dc:title>
  <dc:creator>乔卓然</dc:creator>
  <cp:lastModifiedBy>乔 卓然</cp:lastModifiedBy>
  <cp:revision>247</cp:revision>
  <dcterms:created xsi:type="dcterms:W3CDTF">2018-03-09T15:02:00Z</dcterms:created>
  <dcterms:modified xsi:type="dcterms:W3CDTF">2018-10-17T19:04:11Z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